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Nunito"/>
      <p:regular r:id="rId24"/>
      <p:bold r:id="rId25"/>
      <p:italic r:id="rId26"/>
      <p:boldItalic r:id="rId27"/>
    </p:embeddedFont>
    <p:embeddedFont>
      <p:font typeface="Maven Pro"/>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MavenPro-regular.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05eb4aa8e6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305eb4aa8e6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05eb4aa8e6_0_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305eb4aa8e6_0_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305eb4aa8e6_0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305eb4aa8e6_0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05eb4aa8e6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305eb4aa8e6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05eb4aa8e6_0_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05eb4aa8e6_0_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05eb4aa8e6_0_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05eb4aa8e6_0_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05eb4aa8e6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305eb4aa8e6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305eb4aa8e6_0_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305eb4aa8e6_0_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05eb4aa8e6_0_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305eb4aa8e6_0_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05eb4aa8e6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05eb4aa8e6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05eb4aa8e6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305eb4aa8e6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05eb4aa8e6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05eb4aa8e6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05eb4aa8e6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305eb4aa8e6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305eb4aa8e6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305eb4aa8e6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305eb4aa8e6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305eb4aa8e6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05eb4aa8e6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305eb4aa8e6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05eb4aa8e6_0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05eb4aa8e6_0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docs.google.com/spreadsheets/d/1vfTNyEoONUeDjqnxJgCOYrxsGSVOTQur/edit?usp=sharing&amp;ouid=115860138582133264729&amp;rtpof=true&amp;sd=true" TargetMode="External"/><Relationship Id="rId4" Type="http://schemas.openxmlformats.org/officeDocument/2006/relationships/hyperlink" Target="https://drive.google.com/file/d/1Ak7NM6brAuB7jYEz1MhbidI9PCo9eSZV/view?usp=shar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674050"/>
            <a:ext cx="4545000" cy="2102100"/>
          </a:xfrm>
          <a:prstGeom prst="rect">
            <a:avLst/>
          </a:prstGeom>
        </p:spPr>
        <p:txBody>
          <a:bodyPr anchorCtr="0" anchor="ctr" bIns="91425" lIns="91425" spcFirstLastPara="1" rIns="91425" wrap="square" tIns="91425">
            <a:normAutofit/>
          </a:bodyPr>
          <a:lstStyle/>
          <a:p>
            <a:pPr indent="0" lvl="0" marL="0" rtl="0" algn="l">
              <a:lnSpc>
                <a:spcPct val="130000"/>
              </a:lnSpc>
              <a:spcBef>
                <a:spcPts val="0"/>
              </a:spcBef>
              <a:spcAft>
                <a:spcPts val="0"/>
              </a:spcAft>
              <a:buNone/>
            </a:pPr>
            <a:r>
              <a:rPr lang="en" sz="2222">
                <a:solidFill>
                  <a:srgbClr val="3C4858"/>
                </a:solidFill>
                <a:highlight>
                  <a:srgbClr val="FFFFFF"/>
                </a:highlight>
                <a:latin typeface="Arial"/>
                <a:ea typeface="Arial"/>
                <a:cs typeface="Arial"/>
                <a:sym typeface="Arial"/>
              </a:rPr>
              <a:t>Analyzing the Impact of Car Features on Price and Profitability</a:t>
            </a:r>
            <a:endParaRPr sz="2222">
              <a:solidFill>
                <a:srgbClr val="3C4858"/>
              </a:solidFill>
              <a:highlight>
                <a:srgbClr val="FFFFFF"/>
              </a:highlight>
              <a:latin typeface="Arial"/>
              <a:ea typeface="Arial"/>
              <a:cs typeface="Arial"/>
              <a:sym typeface="Arial"/>
            </a:endParaRPr>
          </a:p>
          <a:p>
            <a:pPr indent="0" lvl="0" marL="0" rtl="0" algn="l">
              <a:spcBef>
                <a:spcPts val="20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2"/>
          <p:cNvSpPr txBox="1"/>
          <p:nvPr>
            <p:ph type="title"/>
          </p:nvPr>
        </p:nvSpPr>
        <p:spPr>
          <a:xfrm>
            <a:off x="1151125" y="222800"/>
            <a:ext cx="7717200" cy="999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 sz="1700">
                <a:solidFill>
                  <a:srgbClr val="000000"/>
                </a:solidFill>
                <a:latin typeface="Arial"/>
                <a:ea typeface="Arial"/>
                <a:cs typeface="Arial"/>
                <a:sym typeface="Arial"/>
              </a:rPr>
              <a:t>Task 5.A:</a:t>
            </a:r>
            <a:r>
              <a:rPr b="0" lang="en" sz="1700">
                <a:solidFill>
                  <a:srgbClr val="000000"/>
                </a:solidFill>
                <a:latin typeface="Arial"/>
                <a:ea typeface="Arial"/>
                <a:cs typeface="Arial"/>
                <a:sym typeface="Arial"/>
              </a:rPr>
              <a:t> Create a scatter plot with the number of cylinders on the x-axis and highway MPG on the y-axis. Then create a trendline on the scatter plot to visually estimate the slope of the relationship and assess its significance.</a:t>
            </a:r>
            <a:endParaRPr b="0" sz="1700">
              <a:solidFill>
                <a:srgbClr val="000000"/>
              </a:solidFill>
              <a:latin typeface="Arial"/>
              <a:ea typeface="Arial"/>
              <a:cs typeface="Arial"/>
              <a:sym typeface="Arial"/>
            </a:endParaRPr>
          </a:p>
          <a:p>
            <a:pPr indent="0" lvl="0" marL="0" rtl="0" algn="l">
              <a:spcBef>
                <a:spcPts val="0"/>
              </a:spcBef>
              <a:spcAft>
                <a:spcPts val="0"/>
              </a:spcAft>
              <a:buSzPts val="990"/>
              <a:buNone/>
            </a:pPr>
            <a:r>
              <a:t/>
            </a:r>
            <a:endParaRPr sz="2520"/>
          </a:p>
        </p:txBody>
      </p:sp>
      <p:pic>
        <p:nvPicPr>
          <p:cNvPr id="335" name="Google Shape;335;p22"/>
          <p:cNvPicPr preferRelativeResize="0"/>
          <p:nvPr/>
        </p:nvPicPr>
        <p:blipFill>
          <a:blip r:embed="rId3">
            <a:alphaModFix/>
          </a:blip>
          <a:stretch>
            <a:fillRect/>
          </a:stretch>
        </p:blipFill>
        <p:spPr>
          <a:xfrm>
            <a:off x="1352800" y="1304050"/>
            <a:ext cx="7034148" cy="3616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3"/>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1888"/>
              <a:t>Task 5.B:</a:t>
            </a:r>
            <a:r>
              <a:rPr lang="en"/>
              <a:t> </a:t>
            </a:r>
            <a:r>
              <a:rPr b="0" lang="en" sz="1888"/>
              <a:t>Calculate the correlation coefficient between the number of cylinders and highway MPG to quantify the strength and direction of the relationship.</a:t>
            </a:r>
            <a:endParaRPr b="0" sz="1888"/>
          </a:p>
        </p:txBody>
      </p:sp>
      <p:sp>
        <p:nvSpPr>
          <p:cNvPr id="341" name="Google Shape;341;p23"/>
          <p:cNvSpPr txBox="1"/>
          <p:nvPr/>
        </p:nvSpPr>
        <p:spPr>
          <a:xfrm>
            <a:off x="1317575" y="2318100"/>
            <a:ext cx="6764100" cy="119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Nunito"/>
                <a:ea typeface="Nunito"/>
                <a:cs typeface="Nunito"/>
                <a:sym typeface="Nunito"/>
              </a:rPr>
              <a:t>The Correlation </a:t>
            </a:r>
            <a:r>
              <a:rPr lang="en" sz="1300">
                <a:solidFill>
                  <a:schemeClr val="dk2"/>
                </a:solidFill>
                <a:latin typeface="Nunito"/>
                <a:ea typeface="Nunito"/>
                <a:cs typeface="Nunito"/>
                <a:sym typeface="Nunito"/>
              </a:rPr>
              <a:t>Coefficient</a:t>
            </a:r>
            <a:r>
              <a:rPr lang="en" sz="1300">
                <a:solidFill>
                  <a:schemeClr val="dk2"/>
                </a:solidFill>
                <a:latin typeface="Nunito"/>
                <a:ea typeface="Nunito"/>
                <a:cs typeface="Nunito"/>
                <a:sym typeface="Nunito"/>
              </a:rPr>
              <a:t> between the </a:t>
            </a:r>
            <a:r>
              <a:rPr b="1" lang="en" sz="1300">
                <a:solidFill>
                  <a:schemeClr val="dk2"/>
                </a:solidFill>
                <a:latin typeface="Nunito"/>
                <a:ea typeface="Nunito"/>
                <a:cs typeface="Nunito"/>
                <a:sym typeface="Nunito"/>
              </a:rPr>
              <a:t>number of cylinders and highway MPG</a:t>
            </a:r>
            <a:r>
              <a:rPr lang="en" sz="1300">
                <a:solidFill>
                  <a:schemeClr val="dk2"/>
                </a:solidFill>
                <a:latin typeface="Nunito"/>
                <a:ea typeface="Nunito"/>
                <a:cs typeface="Nunito"/>
                <a:sym typeface="Nunito"/>
              </a:rPr>
              <a:t> is </a:t>
            </a:r>
            <a:r>
              <a:rPr b="1" lang="en" sz="1300">
                <a:solidFill>
                  <a:schemeClr val="dk2"/>
                </a:solidFill>
                <a:latin typeface="Nunito"/>
                <a:ea typeface="Nunito"/>
                <a:cs typeface="Nunito"/>
                <a:sym typeface="Nunito"/>
              </a:rPr>
              <a:t>-0.61963</a:t>
            </a:r>
            <a:r>
              <a:rPr lang="en" sz="1300">
                <a:solidFill>
                  <a:schemeClr val="dk2"/>
                </a:solidFill>
                <a:latin typeface="Nunito"/>
                <a:ea typeface="Nunito"/>
                <a:cs typeface="Nunito"/>
                <a:sym typeface="Nunito"/>
              </a:rPr>
              <a:t>.</a:t>
            </a:r>
            <a:endParaRPr sz="1300">
              <a:solidFill>
                <a:schemeClr val="dk2"/>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4"/>
          <p:cNvSpPr txBox="1"/>
          <p:nvPr>
            <p:ph type="title"/>
          </p:nvPr>
        </p:nvSpPr>
        <p:spPr>
          <a:xfrm>
            <a:off x="1505125" y="110375"/>
            <a:ext cx="5857800" cy="986400"/>
          </a:xfrm>
          <a:prstGeom prst="rect">
            <a:avLst/>
          </a:prstGeom>
        </p:spPr>
        <p:txBody>
          <a:bodyPr anchorCtr="0" anchor="ctr" bIns="91425" lIns="91425" spcFirstLastPara="1" rIns="91425" wrap="square" tIns="91425">
            <a:normAutofit/>
          </a:bodyPr>
          <a:lstStyle/>
          <a:p>
            <a:pPr indent="0" lvl="0" marL="0" rtl="0" algn="l">
              <a:lnSpc>
                <a:spcPct val="115000"/>
              </a:lnSpc>
              <a:spcBef>
                <a:spcPts val="1800"/>
              </a:spcBef>
              <a:spcAft>
                <a:spcPts val="600"/>
              </a:spcAft>
              <a:buNone/>
            </a:pPr>
            <a:r>
              <a:rPr lang="en" sz="2900">
                <a:solidFill>
                  <a:srgbClr val="000000"/>
                </a:solidFill>
                <a:latin typeface="Arial"/>
                <a:ea typeface="Arial"/>
                <a:cs typeface="Arial"/>
                <a:sym typeface="Arial"/>
              </a:rPr>
              <a:t>Building the Dashboard</a:t>
            </a:r>
            <a:endParaRPr b="0" sz="2900"/>
          </a:p>
        </p:txBody>
      </p:sp>
      <p:sp>
        <p:nvSpPr>
          <p:cNvPr id="347" name="Google Shape;347;p24"/>
          <p:cNvSpPr txBox="1"/>
          <p:nvPr/>
        </p:nvSpPr>
        <p:spPr>
          <a:xfrm>
            <a:off x="883075" y="1519575"/>
            <a:ext cx="7374600" cy="29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Nunito"/>
                <a:ea typeface="Nunito"/>
                <a:cs typeface="Nunito"/>
                <a:sym typeface="Nunito"/>
              </a:rPr>
              <a:t>To build the dashboard I have used Microsoft Power BI</a:t>
            </a:r>
            <a:endParaRPr sz="1600">
              <a:latin typeface="Nunito"/>
              <a:ea typeface="Nunito"/>
              <a:cs typeface="Nunito"/>
              <a:sym typeface="Nunito"/>
            </a:endParaRPr>
          </a:p>
          <a:p>
            <a:pPr indent="0" lvl="0" marL="0" rtl="0" algn="l">
              <a:spcBef>
                <a:spcPts val="0"/>
              </a:spcBef>
              <a:spcAft>
                <a:spcPts val="0"/>
              </a:spcAft>
              <a:buNone/>
            </a:pPr>
            <a:r>
              <a:t/>
            </a:r>
            <a:endParaRPr sz="1600">
              <a:latin typeface="Nunito"/>
              <a:ea typeface="Nunito"/>
              <a:cs typeface="Nunito"/>
              <a:sym typeface="Nunito"/>
            </a:endParaRPr>
          </a:p>
          <a:p>
            <a:pPr indent="0" lvl="0" marL="0" rtl="0" algn="l">
              <a:spcBef>
                <a:spcPts val="0"/>
              </a:spcBef>
              <a:spcAft>
                <a:spcPts val="0"/>
              </a:spcAft>
              <a:buNone/>
            </a:pPr>
            <a:r>
              <a:rPr lang="en" sz="1600">
                <a:latin typeface="Nunito"/>
                <a:ea typeface="Nunito"/>
                <a:cs typeface="Nunito"/>
                <a:sym typeface="Nunito"/>
              </a:rPr>
              <a:t>There are few new calculation done </a:t>
            </a:r>
            <a:r>
              <a:rPr lang="en" sz="1600">
                <a:latin typeface="Nunito"/>
                <a:ea typeface="Nunito"/>
                <a:cs typeface="Nunito"/>
                <a:sym typeface="Nunito"/>
              </a:rPr>
              <a:t>beforehand</a:t>
            </a:r>
            <a:r>
              <a:rPr lang="en" sz="1600">
                <a:latin typeface="Nunito"/>
                <a:ea typeface="Nunito"/>
                <a:cs typeface="Nunito"/>
                <a:sym typeface="Nunito"/>
              </a:rPr>
              <a:t> so that it would be easy to develop the dashboard. </a:t>
            </a:r>
            <a:endParaRPr sz="1600">
              <a:latin typeface="Nunito"/>
              <a:ea typeface="Nunito"/>
              <a:cs typeface="Nunito"/>
              <a:sym typeface="Nunito"/>
            </a:endParaRPr>
          </a:p>
          <a:p>
            <a:pPr indent="0" lvl="0" marL="0" rtl="0" algn="l">
              <a:spcBef>
                <a:spcPts val="0"/>
              </a:spcBef>
              <a:spcAft>
                <a:spcPts val="0"/>
              </a:spcAft>
              <a:buNone/>
            </a:pPr>
            <a:r>
              <a:rPr lang="en" sz="1600">
                <a:latin typeface="Nunito"/>
                <a:ea typeface="Nunito"/>
                <a:cs typeface="Nunito"/>
                <a:sym typeface="Nunito"/>
              </a:rPr>
              <a:t>Those values would be:</a:t>
            </a:r>
            <a:endParaRPr sz="1600">
              <a:latin typeface="Nunito"/>
              <a:ea typeface="Nunito"/>
              <a:cs typeface="Nunito"/>
              <a:sym typeface="Nunito"/>
            </a:endParaRPr>
          </a:p>
          <a:p>
            <a:pPr indent="-330200" lvl="0" marL="457200" rtl="0" algn="l">
              <a:spcBef>
                <a:spcPts val="0"/>
              </a:spcBef>
              <a:spcAft>
                <a:spcPts val="0"/>
              </a:spcAft>
              <a:buSzPts val="1600"/>
              <a:buFont typeface="Nunito"/>
              <a:buChar char="●"/>
            </a:pPr>
            <a:r>
              <a:rPr lang="en" sz="1600">
                <a:latin typeface="Nunito"/>
                <a:ea typeface="Nunito"/>
                <a:cs typeface="Nunito"/>
                <a:sym typeface="Nunito"/>
              </a:rPr>
              <a:t>Average </a:t>
            </a:r>
            <a:r>
              <a:rPr lang="en" sz="1600">
                <a:latin typeface="Nunito"/>
                <a:ea typeface="Nunito"/>
                <a:cs typeface="Nunito"/>
                <a:sym typeface="Nunito"/>
              </a:rPr>
              <a:t>Horsepower</a:t>
            </a:r>
            <a:endParaRPr sz="1600">
              <a:latin typeface="Nunito"/>
              <a:ea typeface="Nunito"/>
              <a:cs typeface="Nunito"/>
              <a:sym typeface="Nunito"/>
            </a:endParaRPr>
          </a:p>
          <a:p>
            <a:pPr indent="-330200" lvl="0" marL="457200" rtl="0" algn="l">
              <a:spcBef>
                <a:spcPts val="0"/>
              </a:spcBef>
              <a:spcAft>
                <a:spcPts val="0"/>
              </a:spcAft>
              <a:buSzPts val="1600"/>
              <a:buFont typeface="Nunito"/>
              <a:buChar char="●"/>
            </a:pPr>
            <a:r>
              <a:rPr lang="en" sz="1600">
                <a:latin typeface="Nunito"/>
                <a:ea typeface="Nunito"/>
                <a:cs typeface="Nunito"/>
                <a:sym typeface="Nunito"/>
              </a:rPr>
              <a:t>Average MPG</a:t>
            </a:r>
            <a:endParaRPr sz="1600">
              <a:latin typeface="Nunito"/>
              <a:ea typeface="Nunito"/>
              <a:cs typeface="Nunito"/>
              <a:sym typeface="Nunito"/>
            </a:endParaRPr>
          </a:p>
          <a:p>
            <a:pPr indent="-330200" lvl="0" marL="457200" rtl="0" algn="l">
              <a:spcBef>
                <a:spcPts val="0"/>
              </a:spcBef>
              <a:spcAft>
                <a:spcPts val="0"/>
              </a:spcAft>
              <a:buSzPts val="1600"/>
              <a:buFont typeface="Nunito"/>
              <a:buChar char="●"/>
            </a:pPr>
            <a:r>
              <a:rPr lang="en" sz="1600">
                <a:latin typeface="Nunito"/>
                <a:ea typeface="Nunito"/>
                <a:cs typeface="Nunito"/>
                <a:sym typeface="Nunito"/>
              </a:rPr>
              <a:t>Average MSRP</a:t>
            </a:r>
            <a:endParaRPr sz="1600">
              <a:latin typeface="Nunito"/>
              <a:ea typeface="Nunito"/>
              <a:cs typeface="Nunito"/>
              <a:sym typeface="Nunito"/>
            </a:endParaRPr>
          </a:p>
          <a:p>
            <a:pPr indent="-330200" lvl="0" marL="457200" rtl="0" algn="l">
              <a:spcBef>
                <a:spcPts val="0"/>
              </a:spcBef>
              <a:spcAft>
                <a:spcPts val="0"/>
              </a:spcAft>
              <a:buSzPts val="1600"/>
              <a:buFont typeface="Nunito"/>
              <a:buChar char="●"/>
            </a:pPr>
            <a:r>
              <a:rPr lang="en" sz="1600">
                <a:latin typeface="Nunito"/>
                <a:ea typeface="Nunito"/>
                <a:cs typeface="Nunito"/>
                <a:sym typeface="Nunito"/>
              </a:rPr>
              <a:t>Transmission Count</a:t>
            </a:r>
            <a:endParaRPr sz="1600">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5"/>
          <p:cNvSpPr txBox="1"/>
          <p:nvPr/>
        </p:nvSpPr>
        <p:spPr>
          <a:xfrm>
            <a:off x="72800" y="110375"/>
            <a:ext cx="8901300" cy="42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900"/>
              <a:t>Task 1:</a:t>
            </a:r>
            <a:r>
              <a:rPr lang="en" sz="1900"/>
              <a:t> How does the distribution of car prices vary by brand and body style?</a:t>
            </a:r>
            <a:endParaRPr sz="2100">
              <a:solidFill>
                <a:schemeClr val="dk2"/>
              </a:solidFill>
              <a:latin typeface="Nunito"/>
              <a:ea typeface="Nunito"/>
              <a:cs typeface="Nunito"/>
              <a:sym typeface="Nunito"/>
            </a:endParaRPr>
          </a:p>
        </p:txBody>
      </p:sp>
      <p:pic>
        <p:nvPicPr>
          <p:cNvPr id="353" name="Google Shape;353;p25"/>
          <p:cNvPicPr preferRelativeResize="0"/>
          <p:nvPr/>
        </p:nvPicPr>
        <p:blipFill>
          <a:blip r:embed="rId3">
            <a:alphaModFix/>
          </a:blip>
          <a:stretch>
            <a:fillRect/>
          </a:stretch>
        </p:blipFill>
        <p:spPr>
          <a:xfrm>
            <a:off x="0" y="674050"/>
            <a:ext cx="9143999" cy="44694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26"/>
          <p:cNvPicPr preferRelativeResize="0"/>
          <p:nvPr/>
        </p:nvPicPr>
        <p:blipFill>
          <a:blip r:embed="rId3">
            <a:alphaModFix/>
          </a:blip>
          <a:stretch>
            <a:fillRect/>
          </a:stretch>
        </p:blipFill>
        <p:spPr>
          <a:xfrm>
            <a:off x="0" y="615025"/>
            <a:ext cx="9144000" cy="4528475"/>
          </a:xfrm>
          <a:prstGeom prst="rect">
            <a:avLst/>
          </a:prstGeom>
          <a:noFill/>
          <a:ln>
            <a:noFill/>
          </a:ln>
        </p:spPr>
      </p:pic>
      <p:sp>
        <p:nvSpPr>
          <p:cNvPr id="359" name="Google Shape;359;p26"/>
          <p:cNvSpPr txBox="1"/>
          <p:nvPr/>
        </p:nvSpPr>
        <p:spPr>
          <a:xfrm>
            <a:off x="96300" y="204350"/>
            <a:ext cx="9047700" cy="352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Task 2:</a:t>
            </a:r>
            <a:r>
              <a:rPr lang="en"/>
              <a:t> Which car brands have the highest and lowest average MSRPs, and how does this vary by body style?</a:t>
            </a:r>
            <a:endParaRPr sz="1600">
              <a:solidFill>
                <a:schemeClr val="dk2"/>
              </a:solidFill>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pic>
        <p:nvPicPr>
          <p:cNvPr id="364" name="Google Shape;364;p27"/>
          <p:cNvPicPr preferRelativeResize="0"/>
          <p:nvPr/>
        </p:nvPicPr>
        <p:blipFill>
          <a:blip r:embed="rId3">
            <a:alphaModFix/>
          </a:blip>
          <a:stretch>
            <a:fillRect/>
          </a:stretch>
        </p:blipFill>
        <p:spPr>
          <a:xfrm>
            <a:off x="0" y="486175"/>
            <a:ext cx="9144000" cy="4657325"/>
          </a:xfrm>
          <a:prstGeom prst="rect">
            <a:avLst/>
          </a:prstGeom>
          <a:noFill/>
          <a:ln>
            <a:noFill/>
          </a:ln>
        </p:spPr>
      </p:pic>
      <p:sp>
        <p:nvSpPr>
          <p:cNvPr id="365" name="Google Shape;365;p27"/>
          <p:cNvSpPr txBox="1"/>
          <p:nvPr/>
        </p:nvSpPr>
        <p:spPr>
          <a:xfrm>
            <a:off x="49325" y="98650"/>
            <a:ext cx="9006900" cy="34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t>Task 3:</a:t>
            </a:r>
            <a:r>
              <a:rPr lang="en" sz="1300"/>
              <a:t> How do the different feature such as transmission type affect the MSRP, and how does this vary by body style?</a:t>
            </a:r>
            <a:endParaRPr sz="1500">
              <a:solidFill>
                <a:schemeClr val="dk2"/>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pic>
        <p:nvPicPr>
          <p:cNvPr id="370" name="Google Shape;370;p28"/>
          <p:cNvPicPr preferRelativeResize="0"/>
          <p:nvPr/>
        </p:nvPicPr>
        <p:blipFill>
          <a:blip r:embed="rId3">
            <a:alphaModFix/>
          </a:blip>
          <a:stretch>
            <a:fillRect/>
          </a:stretch>
        </p:blipFill>
        <p:spPr>
          <a:xfrm>
            <a:off x="0" y="591850"/>
            <a:ext cx="9144000" cy="4551649"/>
          </a:xfrm>
          <a:prstGeom prst="rect">
            <a:avLst/>
          </a:prstGeom>
          <a:noFill/>
          <a:ln>
            <a:noFill/>
          </a:ln>
        </p:spPr>
      </p:pic>
      <p:sp>
        <p:nvSpPr>
          <p:cNvPr id="371" name="Google Shape;371;p28"/>
          <p:cNvSpPr txBox="1"/>
          <p:nvPr/>
        </p:nvSpPr>
        <p:spPr>
          <a:xfrm>
            <a:off x="96300" y="110375"/>
            <a:ext cx="8983500" cy="49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Nunito"/>
                <a:ea typeface="Nunito"/>
                <a:cs typeface="Nunito"/>
                <a:sym typeface="Nunito"/>
              </a:rPr>
              <a:t>Task 4:</a:t>
            </a:r>
            <a:r>
              <a:rPr lang="en" sz="1600">
                <a:latin typeface="Nunito"/>
                <a:ea typeface="Nunito"/>
                <a:cs typeface="Nunito"/>
                <a:sym typeface="Nunito"/>
              </a:rPr>
              <a:t> How does the fuel efficiency of cars vary across different body styles and model years? </a:t>
            </a:r>
            <a:endParaRPr sz="1600">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pic>
        <p:nvPicPr>
          <p:cNvPr id="376" name="Google Shape;376;p29"/>
          <p:cNvPicPr preferRelativeResize="0"/>
          <p:nvPr/>
        </p:nvPicPr>
        <p:blipFill>
          <a:blip r:embed="rId3">
            <a:alphaModFix/>
          </a:blip>
          <a:stretch>
            <a:fillRect/>
          </a:stretch>
        </p:blipFill>
        <p:spPr>
          <a:xfrm>
            <a:off x="0" y="544875"/>
            <a:ext cx="9144000" cy="4598624"/>
          </a:xfrm>
          <a:prstGeom prst="rect">
            <a:avLst/>
          </a:prstGeom>
          <a:noFill/>
          <a:ln>
            <a:noFill/>
          </a:ln>
        </p:spPr>
      </p:pic>
      <p:sp>
        <p:nvSpPr>
          <p:cNvPr id="377" name="Google Shape;377;p29"/>
          <p:cNvSpPr txBox="1"/>
          <p:nvPr/>
        </p:nvSpPr>
        <p:spPr>
          <a:xfrm>
            <a:off x="72800" y="86900"/>
            <a:ext cx="9071100" cy="42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700"/>
              <a:t>Task 5:</a:t>
            </a:r>
            <a:r>
              <a:rPr lang="en" sz="1700"/>
              <a:t> How does the car's horsepower, MPG, and price vary across different Brands?</a:t>
            </a:r>
            <a:endParaRPr sz="1900">
              <a:solidFill>
                <a:schemeClr val="dk2"/>
              </a:solidFill>
              <a:latin typeface="Nunito"/>
              <a:ea typeface="Nunito"/>
              <a:cs typeface="Nunito"/>
              <a:sym typeface="Nuni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0"/>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 </a:t>
            </a:r>
            <a:endParaRPr/>
          </a:p>
          <a:p>
            <a:pPr indent="0" lvl="0" marL="0" rtl="0" algn="l">
              <a:spcBef>
                <a:spcPts val="0"/>
              </a:spcBef>
              <a:spcAft>
                <a:spcPts val="0"/>
              </a:spcAft>
              <a:buNone/>
            </a:pPr>
            <a:r>
              <a:rPr lang="en" sz="1900"/>
              <a:t>LINKS</a:t>
            </a:r>
            <a:endParaRPr sz="1900"/>
          </a:p>
          <a:p>
            <a:pPr indent="0" lvl="0" marL="0" rtl="0" algn="l">
              <a:spcBef>
                <a:spcPts val="0"/>
              </a:spcBef>
              <a:spcAft>
                <a:spcPts val="0"/>
              </a:spcAft>
              <a:buNone/>
            </a:pPr>
            <a:r>
              <a:rPr b="0" lang="en" sz="1700"/>
              <a:t>EXCEL:</a:t>
            </a:r>
            <a:r>
              <a:rPr b="0" lang="en" sz="1700" u="sng">
                <a:solidFill>
                  <a:schemeClr val="hlink"/>
                </a:solidFill>
                <a:hlinkClick r:id="rId3"/>
              </a:rPr>
              <a:t>LINK</a:t>
            </a:r>
            <a:endParaRPr b="0" sz="1700"/>
          </a:p>
          <a:p>
            <a:pPr indent="0" lvl="0" marL="0" rtl="0" algn="l">
              <a:spcBef>
                <a:spcPts val="0"/>
              </a:spcBef>
              <a:spcAft>
                <a:spcPts val="0"/>
              </a:spcAft>
              <a:buNone/>
            </a:pPr>
            <a:r>
              <a:rPr b="0" lang="en" sz="1700"/>
              <a:t>POWER BI:</a:t>
            </a:r>
            <a:r>
              <a:rPr b="0" lang="en" sz="1700" u="sng">
                <a:solidFill>
                  <a:schemeClr val="hlink"/>
                </a:solidFill>
                <a:hlinkClick r:id="rId4"/>
              </a:rPr>
              <a:t>LINK</a:t>
            </a:r>
            <a:endParaRPr b="0" sz="1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4"/>
          <p:cNvSpPr txBox="1"/>
          <p:nvPr>
            <p:ph type="title"/>
          </p:nvPr>
        </p:nvSpPr>
        <p:spPr>
          <a:xfrm>
            <a:off x="589125" y="1144100"/>
            <a:ext cx="6024600" cy="3346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1500"/>
              <a:t>This project involves creating a comprehensive dashboard to analyze various attributes of vehicles, such as horsepower, fuel efficiency, and pricing. The dataset contains information about multiple car brands, models, and specifications, including engine type, transmission, driven wheels, and market categories. The goal is to uncover patterns and insights that can help understand the influence of these attributes on car prices and performance.</a:t>
            </a:r>
            <a:endParaRPr sz="1500"/>
          </a:p>
        </p:txBody>
      </p:sp>
      <p:sp>
        <p:nvSpPr>
          <p:cNvPr id="283" name="Google Shape;283;p14"/>
          <p:cNvSpPr txBox="1"/>
          <p:nvPr/>
        </p:nvSpPr>
        <p:spPr>
          <a:xfrm>
            <a:off x="3196475" y="415700"/>
            <a:ext cx="5542800" cy="104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700">
                <a:solidFill>
                  <a:schemeClr val="dk2"/>
                </a:solidFill>
                <a:latin typeface="Georgia"/>
                <a:ea typeface="Georgia"/>
                <a:cs typeface="Georgia"/>
                <a:sym typeface="Georgia"/>
              </a:rPr>
              <a:t>DESCRIPTION</a:t>
            </a:r>
            <a:endParaRPr sz="4700">
              <a:solidFill>
                <a:schemeClr val="dk2"/>
              </a:solidFill>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5"/>
          <p:cNvSpPr txBox="1"/>
          <p:nvPr>
            <p:ph type="title"/>
          </p:nvPr>
        </p:nvSpPr>
        <p:spPr>
          <a:xfrm>
            <a:off x="1303800" y="598575"/>
            <a:ext cx="7030500" cy="627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APPROACH AND TECH STACK USED</a:t>
            </a:r>
            <a:endParaRPr/>
          </a:p>
        </p:txBody>
      </p:sp>
      <p:sp>
        <p:nvSpPr>
          <p:cNvPr id="289" name="Google Shape;289;p1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Tech Stack used </a:t>
            </a:r>
            <a:endParaRPr/>
          </a:p>
          <a:p>
            <a:pPr indent="-311150" lvl="0" marL="457200" rtl="0" algn="l">
              <a:spcBef>
                <a:spcPts val="1200"/>
              </a:spcBef>
              <a:spcAft>
                <a:spcPts val="0"/>
              </a:spcAft>
              <a:buSzPts val="1300"/>
              <a:buChar char="●"/>
            </a:pPr>
            <a:r>
              <a:rPr lang="en"/>
              <a:t>Microsoft Excel for analyzing the data and extracting insights.</a:t>
            </a:r>
            <a:endParaRPr/>
          </a:p>
          <a:p>
            <a:pPr indent="-311150" lvl="0" marL="457200" rtl="0" algn="l">
              <a:spcBef>
                <a:spcPts val="0"/>
              </a:spcBef>
              <a:spcAft>
                <a:spcPts val="0"/>
              </a:spcAft>
              <a:buSzPts val="1300"/>
              <a:buChar char="●"/>
            </a:pPr>
            <a:r>
              <a:rPr lang="en"/>
              <a:t>Power query editor for cleaning the data.</a:t>
            </a:r>
            <a:endParaRPr/>
          </a:p>
          <a:p>
            <a:pPr indent="-311150" lvl="0" marL="457200" rtl="0" algn="l">
              <a:spcBef>
                <a:spcPts val="0"/>
              </a:spcBef>
              <a:spcAft>
                <a:spcPts val="0"/>
              </a:spcAft>
              <a:buSzPts val="1300"/>
              <a:buChar char="●"/>
            </a:pPr>
            <a:r>
              <a:rPr lang="en"/>
              <a:t>Microsoft Power BI to create </a:t>
            </a:r>
            <a:r>
              <a:rPr lang="en"/>
              <a:t>dashboard</a:t>
            </a:r>
            <a:r>
              <a:rPr lang="en"/>
              <a:t>.</a:t>
            </a:r>
            <a:endParaRPr/>
          </a:p>
          <a:p>
            <a:pPr indent="-311150" lvl="0" marL="457200" rtl="0" algn="l">
              <a:spcBef>
                <a:spcPts val="0"/>
              </a:spcBef>
              <a:spcAft>
                <a:spcPts val="0"/>
              </a:spcAft>
              <a:buSzPts val="1300"/>
              <a:buChar char="●"/>
            </a:pPr>
            <a:r>
              <a:rPr lang="en"/>
              <a:t>Microsoft </a:t>
            </a:r>
            <a:r>
              <a:rPr lang="en"/>
              <a:t>Powerpoint</a:t>
            </a:r>
            <a:r>
              <a:rPr lang="en"/>
              <a:t> to create presentation.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16"/>
          <p:cNvSpPr txBox="1"/>
          <p:nvPr>
            <p:ph type="title"/>
          </p:nvPr>
        </p:nvSpPr>
        <p:spPr>
          <a:xfrm>
            <a:off x="1303800" y="6338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500"/>
              <a:t>Cleaning the Data</a:t>
            </a:r>
            <a:endParaRPr sz="3500"/>
          </a:p>
        </p:txBody>
      </p:sp>
      <p:sp>
        <p:nvSpPr>
          <p:cNvPr id="295" name="Google Shape;295;p1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I have used power query editor in excel to clean the data.</a:t>
            </a:r>
            <a:endParaRPr sz="1600"/>
          </a:p>
          <a:p>
            <a:pPr indent="-330200" lvl="0" marL="457200" rtl="0" algn="l">
              <a:spcBef>
                <a:spcPts val="0"/>
              </a:spcBef>
              <a:spcAft>
                <a:spcPts val="0"/>
              </a:spcAft>
              <a:buSzPts val="1600"/>
              <a:buChar char="●"/>
            </a:pPr>
            <a:r>
              <a:rPr lang="en" sz="1600"/>
              <a:t>In order to find the empty values i have used column quality option.</a:t>
            </a:r>
            <a:endParaRPr sz="1600"/>
          </a:p>
          <a:p>
            <a:pPr indent="-330200" lvl="0" marL="457200" rtl="0" algn="l">
              <a:spcBef>
                <a:spcPts val="0"/>
              </a:spcBef>
              <a:spcAft>
                <a:spcPts val="0"/>
              </a:spcAft>
              <a:buSzPts val="1600"/>
              <a:buChar char="●"/>
            </a:pPr>
            <a:r>
              <a:rPr lang="en" sz="1600"/>
              <a:t>Further i have cleared the rows with empty values by using remove rows option </a:t>
            </a:r>
            <a:endParaRPr sz="1600"/>
          </a:p>
          <a:p>
            <a:pPr indent="-330200" lvl="0" marL="457200" rtl="0" algn="l">
              <a:spcBef>
                <a:spcPts val="0"/>
              </a:spcBef>
              <a:spcAft>
                <a:spcPts val="0"/>
              </a:spcAft>
              <a:buSzPts val="1600"/>
              <a:buChar char="●"/>
            </a:pPr>
            <a:r>
              <a:rPr lang="en" sz="1600"/>
              <a:t>In the next step to have changed the data type of the column model to text and the column MSRP to currency.</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7"/>
          <p:cNvSpPr txBox="1"/>
          <p:nvPr>
            <p:ph type="title"/>
          </p:nvPr>
        </p:nvSpPr>
        <p:spPr>
          <a:xfrm>
            <a:off x="1303800" y="598575"/>
            <a:ext cx="7030500" cy="7449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sz="1600">
                <a:solidFill>
                  <a:srgbClr val="000000"/>
                </a:solidFill>
                <a:latin typeface="Arial"/>
                <a:ea typeface="Arial"/>
                <a:cs typeface="Arial"/>
                <a:sym typeface="Arial"/>
              </a:rPr>
              <a:t>Task 1.A:</a:t>
            </a:r>
            <a:r>
              <a:rPr b="0" lang="en" sz="1600">
                <a:solidFill>
                  <a:srgbClr val="000000"/>
                </a:solidFill>
                <a:latin typeface="Arial"/>
                <a:ea typeface="Arial"/>
                <a:cs typeface="Arial"/>
                <a:sym typeface="Arial"/>
              </a:rPr>
              <a:t> Create a pivot table that shows the number of car models in each market category and their corresponding popularity scores.</a:t>
            </a:r>
            <a:endParaRPr sz="3300"/>
          </a:p>
        </p:txBody>
      </p:sp>
      <p:pic>
        <p:nvPicPr>
          <p:cNvPr id="301" name="Google Shape;301;p17"/>
          <p:cNvPicPr preferRelativeResize="0"/>
          <p:nvPr/>
        </p:nvPicPr>
        <p:blipFill>
          <a:blip r:embed="rId3">
            <a:alphaModFix/>
          </a:blip>
          <a:stretch>
            <a:fillRect/>
          </a:stretch>
        </p:blipFill>
        <p:spPr>
          <a:xfrm>
            <a:off x="1303800" y="1390400"/>
            <a:ext cx="3957450" cy="3546425"/>
          </a:xfrm>
          <a:prstGeom prst="rect">
            <a:avLst/>
          </a:prstGeom>
          <a:noFill/>
          <a:ln>
            <a:noFill/>
          </a:ln>
        </p:spPr>
      </p:pic>
      <p:sp>
        <p:nvSpPr>
          <p:cNvPr id="302" name="Google Shape;302;p17"/>
          <p:cNvSpPr txBox="1"/>
          <p:nvPr/>
        </p:nvSpPr>
        <p:spPr>
          <a:xfrm>
            <a:off x="5744775" y="2643400"/>
            <a:ext cx="2924100" cy="104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2"/>
                </a:solidFill>
                <a:latin typeface="Nunito"/>
                <a:ea typeface="Nunito"/>
                <a:cs typeface="Nunito"/>
                <a:sym typeface="Nunito"/>
              </a:rPr>
              <a:t>Crossover</a:t>
            </a:r>
            <a:r>
              <a:rPr lang="en" sz="1300">
                <a:solidFill>
                  <a:schemeClr val="dk2"/>
                </a:solidFill>
                <a:latin typeface="Nunito"/>
                <a:ea typeface="Nunito"/>
                <a:cs typeface="Nunito"/>
                <a:sym typeface="Nunito"/>
              </a:rPr>
              <a:t> has the highest number of cars with</a:t>
            </a:r>
            <a:r>
              <a:rPr b="1" lang="en" sz="1300">
                <a:solidFill>
                  <a:schemeClr val="dk2"/>
                </a:solidFill>
                <a:latin typeface="Nunito"/>
                <a:ea typeface="Nunito"/>
                <a:cs typeface="Nunito"/>
                <a:sym typeface="Nunito"/>
              </a:rPr>
              <a:t> 1103,</a:t>
            </a:r>
            <a:r>
              <a:rPr lang="en" sz="1300">
                <a:solidFill>
                  <a:schemeClr val="dk2"/>
                </a:solidFill>
                <a:latin typeface="Nunito"/>
                <a:ea typeface="Nunito"/>
                <a:cs typeface="Nunito"/>
                <a:sym typeface="Nunito"/>
              </a:rPr>
              <a:t> followed by </a:t>
            </a:r>
            <a:r>
              <a:rPr b="1" lang="en" sz="1300">
                <a:solidFill>
                  <a:schemeClr val="dk2"/>
                </a:solidFill>
                <a:latin typeface="Nunito"/>
                <a:ea typeface="Nunito"/>
                <a:cs typeface="Nunito"/>
                <a:sym typeface="Nunito"/>
              </a:rPr>
              <a:t>Flex Fuel and </a:t>
            </a:r>
            <a:r>
              <a:rPr b="1" lang="en" sz="1300">
                <a:solidFill>
                  <a:schemeClr val="dk2"/>
                </a:solidFill>
                <a:latin typeface="Nunito"/>
                <a:ea typeface="Nunito"/>
                <a:cs typeface="Nunito"/>
                <a:sym typeface="Nunito"/>
              </a:rPr>
              <a:t>Luxury</a:t>
            </a:r>
            <a:r>
              <a:rPr lang="en" sz="1300">
                <a:solidFill>
                  <a:schemeClr val="dk2"/>
                </a:solidFill>
                <a:latin typeface="Nunito"/>
                <a:ea typeface="Nunito"/>
                <a:cs typeface="Nunito"/>
                <a:sym typeface="Nunito"/>
              </a:rPr>
              <a:t>.</a:t>
            </a:r>
            <a:endParaRPr sz="1300">
              <a:solidFill>
                <a:schemeClr val="dk2"/>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18"/>
          <p:cNvSpPr txBox="1"/>
          <p:nvPr>
            <p:ph type="title"/>
          </p:nvPr>
        </p:nvSpPr>
        <p:spPr>
          <a:xfrm>
            <a:off x="1303800" y="2462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1911"/>
              <a:t>Task 1.B: </a:t>
            </a:r>
            <a:r>
              <a:rPr b="0" lang="en" sz="1911"/>
              <a:t>Create a combo chart that visualizes the relationship between market category and popularity.</a:t>
            </a:r>
            <a:endParaRPr b="0" sz="1911"/>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308" name="Google Shape;308;p18"/>
          <p:cNvPicPr preferRelativeResize="0"/>
          <p:nvPr/>
        </p:nvPicPr>
        <p:blipFill>
          <a:blip r:embed="rId3">
            <a:alphaModFix/>
          </a:blip>
          <a:stretch>
            <a:fillRect/>
          </a:stretch>
        </p:blipFill>
        <p:spPr>
          <a:xfrm>
            <a:off x="293325" y="1397975"/>
            <a:ext cx="8718863" cy="3593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19"/>
          <p:cNvSpPr txBox="1"/>
          <p:nvPr/>
        </p:nvSpPr>
        <p:spPr>
          <a:xfrm>
            <a:off x="143275" y="227825"/>
            <a:ext cx="8701800" cy="91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Nunito"/>
                <a:ea typeface="Nunito"/>
                <a:cs typeface="Nunito"/>
                <a:sym typeface="Nunito"/>
              </a:rPr>
              <a:t>Task 2:  Create a scatter chart that plots engine power on the x-axis and price on the y-axis. Add a trendline to the chart to visualize the relationship between these variables.</a:t>
            </a:r>
            <a:endParaRPr sz="1500">
              <a:solidFill>
                <a:schemeClr val="dk2"/>
              </a:solidFill>
              <a:latin typeface="Nunito"/>
              <a:ea typeface="Nunito"/>
              <a:cs typeface="Nunito"/>
              <a:sym typeface="Nunito"/>
            </a:endParaRPr>
          </a:p>
        </p:txBody>
      </p:sp>
      <p:pic>
        <p:nvPicPr>
          <p:cNvPr id="314" name="Google Shape;314;p19"/>
          <p:cNvPicPr preferRelativeResize="0"/>
          <p:nvPr/>
        </p:nvPicPr>
        <p:blipFill>
          <a:blip r:embed="rId3">
            <a:alphaModFix/>
          </a:blip>
          <a:stretch>
            <a:fillRect/>
          </a:stretch>
        </p:blipFill>
        <p:spPr>
          <a:xfrm>
            <a:off x="706738" y="849875"/>
            <a:ext cx="7574886" cy="3694976"/>
          </a:xfrm>
          <a:prstGeom prst="rect">
            <a:avLst/>
          </a:prstGeom>
          <a:noFill/>
          <a:ln>
            <a:noFill/>
          </a:ln>
        </p:spPr>
      </p:pic>
      <p:sp>
        <p:nvSpPr>
          <p:cNvPr id="315" name="Google Shape;315;p19"/>
          <p:cNvSpPr txBox="1"/>
          <p:nvPr/>
        </p:nvSpPr>
        <p:spPr>
          <a:xfrm>
            <a:off x="248950" y="4725450"/>
            <a:ext cx="8596200" cy="25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Nunito"/>
                <a:ea typeface="Nunito"/>
                <a:cs typeface="Nunito"/>
                <a:sym typeface="Nunito"/>
              </a:rPr>
              <a:t>Higher the </a:t>
            </a:r>
            <a:r>
              <a:rPr b="1" lang="en" sz="1300">
                <a:solidFill>
                  <a:schemeClr val="dk2"/>
                </a:solidFill>
                <a:latin typeface="Nunito"/>
                <a:ea typeface="Nunito"/>
                <a:cs typeface="Nunito"/>
                <a:sym typeface="Nunito"/>
              </a:rPr>
              <a:t>engine power </a:t>
            </a:r>
            <a:r>
              <a:rPr lang="en" sz="1300">
                <a:solidFill>
                  <a:schemeClr val="dk2"/>
                </a:solidFill>
                <a:latin typeface="Nunito"/>
                <a:ea typeface="Nunito"/>
                <a:cs typeface="Nunito"/>
                <a:sym typeface="Nunito"/>
              </a:rPr>
              <a:t>higher the </a:t>
            </a:r>
            <a:r>
              <a:rPr b="1" lang="en" sz="1300">
                <a:solidFill>
                  <a:schemeClr val="dk2"/>
                </a:solidFill>
                <a:latin typeface="Nunito"/>
                <a:ea typeface="Nunito"/>
                <a:cs typeface="Nunito"/>
                <a:sym typeface="Nunito"/>
              </a:rPr>
              <a:t>prize of the car.</a:t>
            </a:r>
            <a:endParaRPr b="1" sz="1300">
              <a:solidFill>
                <a:schemeClr val="dk2"/>
              </a:solidFill>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0"/>
          <p:cNvSpPr txBox="1"/>
          <p:nvPr/>
        </p:nvSpPr>
        <p:spPr>
          <a:xfrm>
            <a:off x="260700" y="180850"/>
            <a:ext cx="8595900" cy="7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Nunito"/>
                <a:ea typeface="Nunito"/>
                <a:cs typeface="Nunito"/>
                <a:sym typeface="Nunito"/>
              </a:rPr>
              <a:t>Task 3: Use regression analysis to identify the variables that have the strongest relationship with a car's price. Then create a bar chart that shows the coefficient values for each variable to visualize their relative importance.</a:t>
            </a:r>
            <a:endParaRPr sz="1500">
              <a:solidFill>
                <a:schemeClr val="dk2"/>
              </a:solidFill>
              <a:latin typeface="Nunito"/>
              <a:ea typeface="Nunito"/>
              <a:cs typeface="Nunito"/>
              <a:sym typeface="Nunito"/>
            </a:endParaRPr>
          </a:p>
        </p:txBody>
      </p:sp>
      <p:pic>
        <p:nvPicPr>
          <p:cNvPr id="321" name="Google Shape;321;p20"/>
          <p:cNvPicPr preferRelativeResize="0"/>
          <p:nvPr/>
        </p:nvPicPr>
        <p:blipFill>
          <a:blip r:embed="rId3">
            <a:alphaModFix/>
          </a:blip>
          <a:stretch>
            <a:fillRect/>
          </a:stretch>
        </p:blipFill>
        <p:spPr>
          <a:xfrm>
            <a:off x="152400" y="1025950"/>
            <a:ext cx="8839199" cy="3452900"/>
          </a:xfrm>
          <a:prstGeom prst="rect">
            <a:avLst/>
          </a:prstGeom>
          <a:noFill/>
          <a:ln>
            <a:noFill/>
          </a:ln>
        </p:spPr>
      </p:pic>
      <p:sp>
        <p:nvSpPr>
          <p:cNvPr id="322" name="Google Shape;322;p20"/>
          <p:cNvSpPr txBox="1"/>
          <p:nvPr/>
        </p:nvSpPr>
        <p:spPr>
          <a:xfrm>
            <a:off x="331150" y="4619750"/>
            <a:ext cx="8660400" cy="4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Nunito"/>
                <a:ea typeface="Nunito"/>
                <a:cs typeface="Nunito"/>
                <a:sym typeface="Nunito"/>
              </a:rPr>
              <a:t>The </a:t>
            </a:r>
            <a:r>
              <a:rPr b="1" lang="en" sz="1300">
                <a:solidFill>
                  <a:schemeClr val="dk2"/>
                </a:solidFill>
                <a:latin typeface="Nunito"/>
                <a:ea typeface="Nunito"/>
                <a:cs typeface="Nunito"/>
                <a:sym typeface="Nunito"/>
              </a:rPr>
              <a:t>engine cylinder</a:t>
            </a:r>
            <a:r>
              <a:rPr lang="en" sz="1300">
                <a:solidFill>
                  <a:schemeClr val="dk2"/>
                </a:solidFill>
                <a:latin typeface="Nunito"/>
                <a:ea typeface="Nunito"/>
                <a:cs typeface="Nunito"/>
                <a:sym typeface="Nunito"/>
              </a:rPr>
              <a:t> is the most important factor in determining car’s price.</a:t>
            </a:r>
            <a:endParaRPr sz="1300">
              <a:solidFill>
                <a:schemeClr val="dk2"/>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1"/>
          <p:cNvSpPr txBox="1"/>
          <p:nvPr>
            <p:ph type="title"/>
          </p:nvPr>
        </p:nvSpPr>
        <p:spPr>
          <a:xfrm>
            <a:off x="1256825" y="63425"/>
            <a:ext cx="7030500" cy="927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51562"/>
              <a:buNone/>
            </a:pPr>
            <a:r>
              <a:rPr lang="en" sz="1920"/>
              <a:t>Task 4.A: </a:t>
            </a:r>
            <a:r>
              <a:rPr b="0" lang="en" sz="1920"/>
              <a:t>Create a pivot table that shows the average price of cars for each manufacturer. </a:t>
            </a:r>
            <a:endParaRPr b="0" sz="1920"/>
          </a:p>
          <a:p>
            <a:pPr indent="0" lvl="0" marL="0" rtl="0" algn="l">
              <a:spcBef>
                <a:spcPts val="0"/>
              </a:spcBef>
              <a:spcAft>
                <a:spcPts val="0"/>
              </a:spcAft>
              <a:buSzPct val="51562"/>
              <a:buNone/>
            </a:pPr>
            <a:r>
              <a:rPr lang="en" sz="1920"/>
              <a:t>Task 4.B:</a:t>
            </a:r>
            <a:r>
              <a:rPr b="0" lang="en" sz="1920"/>
              <a:t> Create a bar chart or a horizontal stacked bar chart that visualizes the relationship between manufacturer and average price.</a:t>
            </a:r>
            <a:endParaRPr b="0" sz="1920"/>
          </a:p>
        </p:txBody>
      </p:sp>
      <p:pic>
        <p:nvPicPr>
          <p:cNvPr id="328" name="Google Shape;328;p21"/>
          <p:cNvPicPr preferRelativeResize="0"/>
          <p:nvPr/>
        </p:nvPicPr>
        <p:blipFill rotWithShape="1">
          <a:blip r:embed="rId3">
            <a:alphaModFix/>
          </a:blip>
          <a:srcRect b="0" l="1048" r="0" t="1980"/>
          <a:stretch/>
        </p:blipFill>
        <p:spPr>
          <a:xfrm>
            <a:off x="787125" y="1331675"/>
            <a:ext cx="7969900" cy="3147175"/>
          </a:xfrm>
          <a:prstGeom prst="rect">
            <a:avLst/>
          </a:prstGeom>
          <a:noFill/>
          <a:ln>
            <a:noFill/>
          </a:ln>
        </p:spPr>
      </p:pic>
      <p:sp>
        <p:nvSpPr>
          <p:cNvPr id="329" name="Google Shape;329;p21"/>
          <p:cNvSpPr txBox="1"/>
          <p:nvPr/>
        </p:nvSpPr>
        <p:spPr>
          <a:xfrm>
            <a:off x="237200" y="4584525"/>
            <a:ext cx="8713500" cy="4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2"/>
                </a:solidFill>
                <a:latin typeface="Nunito"/>
                <a:ea typeface="Nunito"/>
                <a:cs typeface="Nunito"/>
                <a:sym typeface="Nunito"/>
              </a:rPr>
              <a:t>Bugatti</a:t>
            </a:r>
            <a:r>
              <a:rPr lang="en" sz="1300">
                <a:solidFill>
                  <a:schemeClr val="dk2"/>
                </a:solidFill>
                <a:latin typeface="Nunito"/>
                <a:ea typeface="Nunito"/>
                <a:cs typeface="Nunito"/>
                <a:sym typeface="Nunito"/>
              </a:rPr>
              <a:t> has the highest MSRP average which is about </a:t>
            </a:r>
            <a:r>
              <a:rPr b="1" lang="en" sz="1300">
                <a:solidFill>
                  <a:schemeClr val="dk2"/>
                </a:solidFill>
                <a:latin typeface="Nunito"/>
                <a:ea typeface="Nunito"/>
                <a:cs typeface="Nunito"/>
                <a:sym typeface="Nunito"/>
              </a:rPr>
              <a:t>1757223.667</a:t>
            </a:r>
            <a:endParaRPr b="1" sz="1300">
              <a:solidFill>
                <a:schemeClr val="dk2"/>
              </a:solidFill>
              <a:latin typeface="Nunito"/>
              <a:ea typeface="Nunito"/>
              <a:cs typeface="Nunito"/>
              <a:sym typeface="Nunito"/>
            </a:endParaRPr>
          </a:p>
          <a:p>
            <a:pPr indent="0" lvl="0" marL="0" rtl="0" algn="l">
              <a:spcBef>
                <a:spcPts val="0"/>
              </a:spcBef>
              <a:spcAft>
                <a:spcPts val="0"/>
              </a:spcAft>
              <a:buNone/>
            </a:pPr>
            <a:r>
              <a:t/>
            </a:r>
            <a:endParaRPr sz="1300">
              <a:solidFill>
                <a:schemeClr val="dk2"/>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